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embeddedFontLst>
    <p:embeddedFont>
      <p:font typeface="Agrandir" charset="1" panose="00000500000000000000"/>
      <p:regular r:id="rId26"/>
    </p:embeddedFont>
    <p:embeddedFont>
      <p:font typeface="Arimo Bold" charset="1" panose="020B0704020202020204"/>
      <p:regular r:id="rId27"/>
    </p:embeddedFont>
    <p:embeddedFont>
      <p:font typeface="DejaVu Serif Bold" charset="1" panose="02060803050605020204"/>
      <p:regular r:id="rId28"/>
    </p:embeddedFont>
    <p:embeddedFont>
      <p:font typeface="DejaVu Serif" charset="1" panose="02060603050605020204"/>
      <p:regular r:id="rId29"/>
    </p:embeddedFont>
    <p:embeddedFont>
      <p:font typeface="Agrandir Bold" charset="1" panose="00000800000000000000"/>
      <p:regular r:id="rId30"/>
    </p:embeddedFont>
    <p:embeddedFont>
      <p:font typeface="Source Sans Pro" charset="1" panose="020B0503030403020204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jpeg" Type="http://schemas.openxmlformats.org/officeDocument/2006/relationships/image"/><Relationship Id="rId5" Target="../media/image22.png" Type="http://schemas.openxmlformats.org/officeDocument/2006/relationships/image"/><Relationship Id="rId6" Target="../media/image2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1.jpeg" Type="http://schemas.openxmlformats.org/officeDocument/2006/relationships/image"/><Relationship Id="rId5" Target="../media/image32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4.jpeg" Type="http://schemas.openxmlformats.org/officeDocument/2006/relationships/image"/><Relationship Id="rId5" Target="../media/image3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3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Relationship Id="rId6" Target="../media/image14.jpeg" Type="http://schemas.openxmlformats.org/officeDocument/2006/relationships/image"/><Relationship Id="rId7" Target="../media/image1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84849" y="3153950"/>
            <a:ext cx="8718301" cy="2436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94"/>
              </a:lnSpc>
              <a:spcBef>
                <a:spcPct val="0"/>
              </a:spcBef>
            </a:pPr>
            <a:r>
              <a:rPr lang="en-US" sz="7328">
                <a:solidFill>
                  <a:srgbClr val="2B2B2B"/>
                </a:solidFill>
                <a:latin typeface="Agrandir"/>
                <a:ea typeface="Agrandir"/>
                <a:cs typeface="Agrandir"/>
                <a:sym typeface="Agrandir"/>
              </a:rPr>
              <a:t>AKRAN ZORBALIĞI NEDİR?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4784849" y="6278663"/>
            <a:ext cx="7851710" cy="3417803"/>
          </a:xfrm>
          <a:custGeom>
            <a:avLst/>
            <a:gdLst/>
            <a:ahLst/>
            <a:cxnLst/>
            <a:rect r="r" b="b" t="t" l="l"/>
            <a:pathLst>
              <a:path h="3417803" w="7851710">
                <a:moveTo>
                  <a:pt x="0" y="0"/>
                </a:moveTo>
                <a:lnTo>
                  <a:pt x="7851710" y="0"/>
                </a:lnTo>
                <a:lnTo>
                  <a:pt x="7851710" y="3417803"/>
                </a:lnTo>
                <a:lnTo>
                  <a:pt x="0" y="3417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3842529"/>
            <a:ext cx="3313360" cy="2324297"/>
          </a:xfrm>
          <a:custGeom>
            <a:avLst/>
            <a:gdLst/>
            <a:ahLst/>
            <a:cxnLst/>
            <a:rect r="r" b="b" t="t" l="l"/>
            <a:pathLst>
              <a:path h="2324297" w="3313360">
                <a:moveTo>
                  <a:pt x="0" y="0"/>
                </a:moveTo>
                <a:lnTo>
                  <a:pt x="3313360" y="0"/>
                </a:lnTo>
                <a:lnTo>
                  <a:pt x="3313360" y="2324298"/>
                </a:lnTo>
                <a:lnTo>
                  <a:pt x="0" y="2324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776984" y="878191"/>
            <a:ext cx="1568629" cy="156862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3071848" y="1028700"/>
            <a:ext cx="4457055" cy="2993059"/>
          </a:xfrm>
          <a:custGeom>
            <a:avLst/>
            <a:gdLst/>
            <a:ahLst/>
            <a:cxnLst/>
            <a:rect r="r" b="b" t="t" l="l"/>
            <a:pathLst>
              <a:path h="2993059" w="4457055">
                <a:moveTo>
                  <a:pt x="0" y="0"/>
                </a:moveTo>
                <a:lnTo>
                  <a:pt x="4457055" y="0"/>
                </a:lnTo>
                <a:lnTo>
                  <a:pt x="4457055" y="2993059"/>
                </a:lnTo>
                <a:lnTo>
                  <a:pt x="0" y="29930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595269" y="1128414"/>
            <a:ext cx="5181020" cy="117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0"/>
              </a:lnSpc>
            </a:pPr>
            <a:r>
              <a:rPr lang="en-US" sz="3293" b="true">
                <a:solidFill>
                  <a:srgbClr val="2B2B2B"/>
                </a:solidFill>
                <a:latin typeface="Arimo Bold"/>
                <a:ea typeface="Arimo Bold"/>
                <a:cs typeface="Arimo Bold"/>
                <a:sym typeface="Arimo Bold"/>
              </a:rPr>
              <a:t>BEYPAZARI REHBERLİK </a:t>
            </a:r>
          </a:p>
          <a:p>
            <a:pPr algn="ctr">
              <a:lnSpc>
                <a:spcPts val="4610"/>
              </a:lnSpc>
            </a:pPr>
            <a:r>
              <a:rPr lang="en-US" sz="3293" b="true">
                <a:solidFill>
                  <a:srgbClr val="2B2B2B"/>
                </a:solidFill>
                <a:latin typeface="Arimo Bold"/>
                <a:ea typeface="Arimo Bold"/>
                <a:cs typeface="Arimo Bold"/>
                <a:sym typeface="Arimo Bold"/>
              </a:rPr>
              <a:t>VE ARAŞTIRMA MERKEZİ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433239" y="9331700"/>
            <a:ext cx="4095664" cy="681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1901" b="true">
                <a:solidFill>
                  <a:srgbClr val="2B2B2B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İLKOKUL-ÖĞRENCİ SUNUMU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21370" y="991777"/>
            <a:ext cx="337930" cy="337930"/>
          </a:xfrm>
          <a:custGeom>
            <a:avLst/>
            <a:gdLst/>
            <a:ahLst/>
            <a:cxnLst/>
            <a:rect r="r" b="b" t="t" l="l"/>
            <a:pathLst>
              <a:path h="337930" w="337930">
                <a:moveTo>
                  <a:pt x="0" y="0"/>
                </a:moveTo>
                <a:lnTo>
                  <a:pt x="337930" y="0"/>
                </a:lnTo>
                <a:lnTo>
                  <a:pt x="337930" y="337930"/>
                </a:lnTo>
                <a:lnTo>
                  <a:pt x="0" y="337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2129" y="633813"/>
            <a:ext cx="4866275" cy="3236073"/>
          </a:xfrm>
          <a:custGeom>
            <a:avLst/>
            <a:gdLst/>
            <a:ahLst/>
            <a:cxnLst/>
            <a:rect r="r" b="b" t="t" l="l"/>
            <a:pathLst>
              <a:path h="3236073" w="4866275">
                <a:moveTo>
                  <a:pt x="0" y="0"/>
                </a:moveTo>
                <a:lnTo>
                  <a:pt x="4866276" y="0"/>
                </a:lnTo>
                <a:lnTo>
                  <a:pt x="4866276" y="3236074"/>
                </a:lnTo>
                <a:lnTo>
                  <a:pt x="0" y="32360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142440" y="6066541"/>
            <a:ext cx="6012924" cy="4008616"/>
          </a:xfrm>
          <a:custGeom>
            <a:avLst/>
            <a:gdLst/>
            <a:ahLst/>
            <a:cxnLst/>
            <a:rect r="r" b="b" t="t" l="l"/>
            <a:pathLst>
              <a:path h="4008616" w="6012924">
                <a:moveTo>
                  <a:pt x="0" y="0"/>
                </a:moveTo>
                <a:lnTo>
                  <a:pt x="6012924" y="0"/>
                </a:lnTo>
                <a:lnTo>
                  <a:pt x="6012924" y="4008616"/>
                </a:lnTo>
                <a:lnTo>
                  <a:pt x="0" y="4008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102872" y="2930731"/>
            <a:ext cx="3513484" cy="1661783"/>
          </a:xfrm>
          <a:custGeom>
            <a:avLst/>
            <a:gdLst/>
            <a:ahLst/>
            <a:cxnLst/>
            <a:rect r="r" b="b" t="t" l="l"/>
            <a:pathLst>
              <a:path h="1661783" w="3513484">
                <a:moveTo>
                  <a:pt x="0" y="0"/>
                </a:moveTo>
                <a:lnTo>
                  <a:pt x="3513484" y="0"/>
                </a:lnTo>
                <a:lnTo>
                  <a:pt x="3513484" y="1661783"/>
                </a:lnTo>
                <a:lnTo>
                  <a:pt x="0" y="16617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537023" y="3293788"/>
            <a:ext cx="5943192" cy="5638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FF3131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ZORBALIĞA KARŞI NE YAPMALIYIZ?</a:t>
            </a:r>
          </a:p>
          <a:p>
            <a:pPr algn="ctr" marL="539764" indent="-269882" lvl="1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FF3131"/>
                </a:solidFill>
                <a:latin typeface="DejaVu Serif"/>
                <a:ea typeface="DejaVu Serif"/>
                <a:cs typeface="DejaVu Serif"/>
                <a:sym typeface="DejaVu Serif"/>
              </a:rPr>
              <a:t>HAYIR!</a:t>
            </a:r>
            <a:r>
              <a:rPr lang="en-US" sz="250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Fiziksel zorbalıktayüksek sesle Hayır diyerek oradan uzaklaş.</a:t>
            </a:r>
          </a:p>
          <a:p>
            <a:pPr algn="ctr" marL="539764" indent="-269882" lvl="1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FF3131"/>
                </a:solidFill>
                <a:latin typeface="DejaVu Serif"/>
                <a:ea typeface="DejaVu Serif"/>
                <a:cs typeface="DejaVu Serif"/>
                <a:sym typeface="DejaVu Serif"/>
              </a:rPr>
              <a:t>YARDIM İSTE!</a:t>
            </a:r>
            <a:r>
              <a:rPr lang="en-US" sz="250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Asla bu durumu gizleme güvendiğin bir yetişkinden yardım iste</a:t>
            </a:r>
          </a:p>
          <a:p>
            <a:pPr algn="ctr" marL="539764" indent="-269882" lvl="1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FF3131"/>
                </a:solidFill>
                <a:latin typeface="DejaVu Serif"/>
                <a:ea typeface="DejaVu Serif"/>
                <a:cs typeface="DejaVu Serif"/>
                <a:sym typeface="DejaVu Serif"/>
              </a:rPr>
              <a:t>ASLA PES ETME!</a:t>
            </a:r>
            <a:r>
              <a:rPr lang="en-US" sz="250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Arkadaşlarına anlat ve hep birlikte zorbalıkla mücadele edin.</a:t>
            </a:r>
          </a:p>
          <a:p>
            <a:pPr algn="ctr">
              <a:lnSpc>
                <a:spcPts val="350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677916" y="6591304"/>
            <a:ext cx="5324372" cy="3543127"/>
          </a:xfrm>
          <a:custGeom>
            <a:avLst/>
            <a:gdLst/>
            <a:ahLst/>
            <a:cxnLst/>
            <a:rect r="r" b="b" t="t" l="l"/>
            <a:pathLst>
              <a:path h="3543127" w="5324372">
                <a:moveTo>
                  <a:pt x="0" y="0"/>
                </a:moveTo>
                <a:lnTo>
                  <a:pt x="5324372" y="0"/>
                </a:lnTo>
                <a:lnTo>
                  <a:pt x="5324372" y="3543128"/>
                </a:lnTo>
                <a:lnTo>
                  <a:pt x="0" y="35431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75389" y="657230"/>
            <a:ext cx="7169383" cy="593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3131"/>
                </a:solidFill>
                <a:latin typeface="Agrandir"/>
                <a:ea typeface="Agrandir"/>
                <a:cs typeface="Agrandir"/>
                <a:sym typeface="Agrandir"/>
              </a:rPr>
              <a:t>AKRAN ZORBALIĞINA UĞRAYAN ÇOCUKLAR BUNLARI HİSSEDEBİLİR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Kendini değersiz ve mutsuz hissedebilirsin,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Kızgın, çaresiz hatta yalnız hissedebilirsin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Kendine güvenin azalabilir,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Sosyal uyumda güçlük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Uyku problemleri yaşayabilirsin(korkulu rüya, kâbuslar)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741713" y="1680497"/>
            <a:ext cx="5845382" cy="3971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3"/>
              </a:lnSpc>
            </a:pPr>
            <a:r>
              <a:rPr lang="en-US" sz="4502">
                <a:solidFill>
                  <a:srgbClr val="CB6C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 çok değerlisin ve asla çaresiz değilsin. Okulda öğretmeninden ya da evde ailenden yardım isteyebilirsin.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19746" y="325843"/>
            <a:ext cx="5866908" cy="3317470"/>
          </a:xfrm>
          <a:custGeom>
            <a:avLst/>
            <a:gdLst/>
            <a:ahLst/>
            <a:cxnLst/>
            <a:rect r="r" b="b" t="t" l="l"/>
            <a:pathLst>
              <a:path h="3317470" w="5866908">
                <a:moveTo>
                  <a:pt x="0" y="0"/>
                </a:moveTo>
                <a:lnTo>
                  <a:pt x="5866909" y="0"/>
                </a:lnTo>
                <a:lnTo>
                  <a:pt x="5866909" y="3317469"/>
                </a:lnTo>
                <a:lnTo>
                  <a:pt x="0" y="3317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25370" y="4735100"/>
            <a:ext cx="5074701" cy="5074701"/>
          </a:xfrm>
          <a:custGeom>
            <a:avLst/>
            <a:gdLst/>
            <a:ahLst/>
            <a:cxnLst/>
            <a:rect r="r" b="b" t="t" l="l"/>
            <a:pathLst>
              <a:path h="5074701" w="5074701">
                <a:moveTo>
                  <a:pt x="0" y="0"/>
                </a:moveTo>
                <a:lnTo>
                  <a:pt x="5074701" y="0"/>
                </a:lnTo>
                <a:lnTo>
                  <a:pt x="5074701" y="5074701"/>
                </a:lnTo>
                <a:lnTo>
                  <a:pt x="0" y="5074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01345" y="3529012"/>
            <a:ext cx="6285309" cy="311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Bir arkadaşın başka bir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arkadaşını şaka olsun diye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ittiriyor ve arkadaşın yere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düşüyor. Sence bu akran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zorbalığı mı?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38213" y="514320"/>
            <a:ext cx="5811573" cy="3286181"/>
          </a:xfrm>
          <a:custGeom>
            <a:avLst/>
            <a:gdLst/>
            <a:ahLst/>
            <a:cxnLst/>
            <a:rect r="r" b="b" t="t" l="l"/>
            <a:pathLst>
              <a:path h="3286181" w="5811573">
                <a:moveTo>
                  <a:pt x="0" y="0"/>
                </a:moveTo>
                <a:lnTo>
                  <a:pt x="5811574" y="0"/>
                </a:lnTo>
                <a:lnTo>
                  <a:pt x="5811574" y="3286181"/>
                </a:lnTo>
                <a:lnTo>
                  <a:pt x="0" y="3286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32252" y="6800876"/>
            <a:ext cx="6678953" cy="3256508"/>
          </a:xfrm>
          <a:custGeom>
            <a:avLst/>
            <a:gdLst/>
            <a:ahLst/>
            <a:cxnLst/>
            <a:rect r="r" b="b" t="t" l="l"/>
            <a:pathLst>
              <a:path h="3256508" w="6678953">
                <a:moveTo>
                  <a:pt x="0" y="0"/>
                </a:moveTo>
                <a:lnTo>
                  <a:pt x="6678953" y="0"/>
                </a:lnTo>
                <a:lnTo>
                  <a:pt x="6678953" y="3256508"/>
                </a:lnTo>
                <a:lnTo>
                  <a:pt x="0" y="32565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89749" y="3686201"/>
            <a:ext cx="6108502" cy="311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Arkadaşların başka bir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arkadaşının arkasından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dedikodu yapıp eğleniyor.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Sence bu akran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zorbalığı mı?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08369" y="347911"/>
            <a:ext cx="6071262" cy="3433022"/>
          </a:xfrm>
          <a:custGeom>
            <a:avLst/>
            <a:gdLst/>
            <a:ahLst/>
            <a:cxnLst/>
            <a:rect r="r" b="b" t="t" l="l"/>
            <a:pathLst>
              <a:path h="3433022" w="6071262">
                <a:moveTo>
                  <a:pt x="0" y="0"/>
                </a:moveTo>
                <a:lnTo>
                  <a:pt x="6071262" y="0"/>
                </a:lnTo>
                <a:lnTo>
                  <a:pt x="6071262" y="3433023"/>
                </a:lnTo>
                <a:lnTo>
                  <a:pt x="0" y="343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23502" y="6505575"/>
            <a:ext cx="4240996" cy="3534164"/>
          </a:xfrm>
          <a:custGeom>
            <a:avLst/>
            <a:gdLst/>
            <a:ahLst/>
            <a:cxnLst/>
            <a:rect r="r" b="b" t="t" l="l"/>
            <a:pathLst>
              <a:path h="3534164" w="4240996">
                <a:moveTo>
                  <a:pt x="0" y="0"/>
                </a:moveTo>
                <a:lnTo>
                  <a:pt x="4240996" y="0"/>
                </a:lnTo>
                <a:lnTo>
                  <a:pt x="4240996" y="3534164"/>
                </a:lnTo>
                <a:lnTo>
                  <a:pt x="0" y="35341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835551" y="3829050"/>
            <a:ext cx="6616898" cy="2514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Bir arkadaşın başka bir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arkadaşına lakap takıyor ve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arkadaşın üzülüyor. Sence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bu akran zorbalığı mı?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05379" y="439876"/>
            <a:ext cx="6195854" cy="3503474"/>
          </a:xfrm>
          <a:custGeom>
            <a:avLst/>
            <a:gdLst/>
            <a:ahLst/>
            <a:cxnLst/>
            <a:rect r="r" b="b" t="t" l="l"/>
            <a:pathLst>
              <a:path h="3503474" w="6195854">
                <a:moveTo>
                  <a:pt x="0" y="0"/>
                </a:moveTo>
                <a:lnTo>
                  <a:pt x="6195853" y="0"/>
                </a:lnTo>
                <a:lnTo>
                  <a:pt x="6195853" y="3503474"/>
                </a:lnTo>
                <a:lnTo>
                  <a:pt x="0" y="3503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40438" y="5246597"/>
            <a:ext cx="6579233" cy="4474846"/>
          </a:xfrm>
          <a:custGeom>
            <a:avLst/>
            <a:gdLst/>
            <a:ahLst/>
            <a:cxnLst/>
            <a:rect r="r" b="b" t="t" l="l"/>
            <a:pathLst>
              <a:path h="4474846" w="6579233">
                <a:moveTo>
                  <a:pt x="0" y="0"/>
                </a:moveTo>
                <a:lnTo>
                  <a:pt x="6579233" y="0"/>
                </a:lnTo>
                <a:lnTo>
                  <a:pt x="6579233" y="4474846"/>
                </a:lnTo>
                <a:lnTo>
                  <a:pt x="0" y="44748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98651" y="3829050"/>
            <a:ext cx="6609308" cy="2514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Arkadaşın seninle dalga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geçiyor ve garip hareketler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yaparak eğleniyor. Sence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bu akran zorbalığı mı?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55996" y="408424"/>
            <a:ext cx="5757802" cy="3255775"/>
          </a:xfrm>
          <a:custGeom>
            <a:avLst/>
            <a:gdLst/>
            <a:ahLst/>
            <a:cxnLst/>
            <a:rect r="r" b="b" t="t" l="l"/>
            <a:pathLst>
              <a:path h="3255775" w="5757802">
                <a:moveTo>
                  <a:pt x="0" y="0"/>
                </a:moveTo>
                <a:lnTo>
                  <a:pt x="5757802" y="0"/>
                </a:lnTo>
                <a:lnTo>
                  <a:pt x="5757802" y="3255775"/>
                </a:lnTo>
                <a:lnTo>
                  <a:pt x="0" y="3255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05736" y="3451349"/>
            <a:ext cx="6853564" cy="4895403"/>
          </a:xfrm>
          <a:custGeom>
            <a:avLst/>
            <a:gdLst/>
            <a:ahLst/>
            <a:cxnLst/>
            <a:rect r="r" b="b" t="t" l="l"/>
            <a:pathLst>
              <a:path h="4895403" w="6853564">
                <a:moveTo>
                  <a:pt x="0" y="0"/>
                </a:moveTo>
                <a:lnTo>
                  <a:pt x="6853564" y="0"/>
                </a:lnTo>
                <a:lnTo>
                  <a:pt x="6853564" y="4895403"/>
                </a:lnTo>
                <a:lnTo>
                  <a:pt x="0" y="4895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81686" y="3667189"/>
            <a:ext cx="6711851" cy="2514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Arkadaşlarınla birlikte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başka bir arkadaşını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oyundan dışlıyorsunuz.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Sence bu akran zorbalığı mı?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98675" y="468936"/>
            <a:ext cx="5379461" cy="3041841"/>
          </a:xfrm>
          <a:custGeom>
            <a:avLst/>
            <a:gdLst/>
            <a:ahLst/>
            <a:cxnLst/>
            <a:rect r="r" b="b" t="t" l="l"/>
            <a:pathLst>
              <a:path h="3041841" w="5379461">
                <a:moveTo>
                  <a:pt x="0" y="0"/>
                </a:moveTo>
                <a:lnTo>
                  <a:pt x="5379461" y="0"/>
                </a:lnTo>
                <a:lnTo>
                  <a:pt x="5379461" y="3041841"/>
                </a:lnTo>
                <a:lnTo>
                  <a:pt x="0" y="30418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678136" y="6343650"/>
            <a:ext cx="5449869" cy="3608549"/>
          </a:xfrm>
          <a:custGeom>
            <a:avLst/>
            <a:gdLst/>
            <a:ahLst/>
            <a:cxnLst/>
            <a:rect r="r" b="b" t="t" l="l"/>
            <a:pathLst>
              <a:path h="3608549" w="5449869">
                <a:moveTo>
                  <a:pt x="0" y="0"/>
                </a:moveTo>
                <a:lnTo>
                  <a:pt x="5449869" y="0"/>
                </a:lnTo>
                <a:lnTo>
                  <a:pt x="5449869" y="3608549"/>
                </a:lnTo>
                <a:lnTo>
                  <a:pt x="0" y="36085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327" t="0" r="-68563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4750" y="6105471"/>
            <a:ext cx="4737858" cy="3152829"/>
          </a:xfrm>
          <a:custGeom>
            <a:avLst/>
            <a:gdLst/>
            <a:ahLst/>
            <a:cxnLst/>
            <a:rect r="r" b="b" t="t" l="l"/>
            <a:pathLst>
              <a:path h="3152829" w="4737858">
                <a:moveTo>
                  <a:pt x="0" y="0"/>
                </a:moveTo>
                <a:lnTo>
                  <a:pt x="4737859" y="0"/>
                </a:lnTo>
                <a:lnTo>
                  <a:pt x="4737859" y="3152829"/>
                </a:lnTo>
                <a:lnTo>
                  <a:pt x="0" y="31528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830714" y="3829050"/>
            <a:ext cx="6626572" cy="2514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Arkadaşın sana ait bir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eşyayı senden izin almadan,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zorla almış. Sence bu akran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zorbalığı mı?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23682" y="196665"/>
            <a:ext cx="5282652" cy="2987099"/>
          </a:xfrm>
          <a:custGeom>
            <a:avLst/>
            <a:gdLst/>
            <a:ahLst/>
            <a:cxnLst/>
            <a:rect r="r" b="b" t="t" l="l"/>
            <a:pathLst>
              <a:path h="2987099" w="5282652">
                <a:moveTo>
                  <a:pt x="0" y="0"/>
                </a:moveTo>
                <a:lnTo>
                  <a:pt x="5282652" y="0"/>
                </a:lnTo>
                <a:lnTo>
                  <a:pt x="5282652" y="2987100"/>
                </a:lnTo>
                <a:lnTo>
                  <a:pt x="0" y="29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41410" y="5966884"/>
            <a:ext cx="9499538" cy="4240865"/>
          </a:xfrm>
          <a:custGeom>
            <a:avLst/>
            <a:gdLst/>
            <a:ahLst/>
            <a:cxnLst/>
            <a:rect r="r" b="b" t="t" l="l"/>
            <a:pathLst>
              <a:path h="4240865" w="9499538">
                <a:moveTo>
                  <a:pt x="0" y="0"/>
                </a:moveTo>
                <a:lnTo>
                  <a:pt x="9499538" y="0"/>
                </a:lnTo>
                <a:lnTo>
                  <a:pt x="9499538" y="4240865"/>
                </a:lnTo>
                <a:lnTo>
                  <a:pt x="0" y="42408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606131" y="3261784"/>
            <a:ext cx="6317754" cy="2514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Arkadaşların birlikte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komik bir oyun oynuyorlar.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Herkes gülüyor. Sence bu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akran zorbalığı mı?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65252" y="257142"/>
            <a:ext cx="6402610" cy="3620385"/>
          </a:xfrm>
          <a:custGeom>
            <a:avLst/>
            <a:gdLst/>
            <a:ahLst/>
            <a:cxnLst/>
            <a:rect r="r" b="b" t="t" l="l"/>
            <a:pathLst>
              <a:path h="3620385" w="6402610">
                <a:moveTo>
                  <a:pt x="0" y="0"/>
                </a:moveTo>
                <a:lnTo>
                  <a:pt x="6402609" y="0"/>
                </a:lnTo>
                <a:lnTo>
                  <a:pt x="6402609" y="3620385"/>
                </a:lnTo>
                <a:lnTo>
                  <a:pt x="0" y="3620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89355" y="5868875"/>
            <a:ext cx="4369945" cy="4160947"/>
          </a:xfrm>
          <a:custGeom>
            <a:avLst/>
            <a:gdLst/>
            <a:ahLst/>
            <a:cxnLst/>
            <a:rect r="r" b="b" t="t" l="l"/>
            <a:pathLst>
              <a:path h="4160947" w="4369945">
                <a:moveTo>
                  <a:pt x="0" y="0"/>
                </a:moveTo>
                <a:lnTo>
                  <a:pt x="4369945" y="0"/>
                </a:lnTo>
                <a:lnTo>
                  <a:pt x="4369945" y="4160947"/>
                </a:lnTo>
                <a:lnTo>
                  <a:pt x="0" y="4160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13716" y="4257779"/>
            <a:ext cx="3804392" cy="2939080"/>
          </a:xfrm>
          <a:custGeom>
            <a:avLst/>
            <a:gdLst/>
            <a:ahLst/>
            <a:cxnLst/>
            <a:rect r="r" b="b" t="t" l="l"/>
            <a:pathLst>
              <a:path h="2939080" w="3804392">
                <a:moveTo>
                  <a:pt x="0" y="0"/>
                </a:moveTo>
                <a:lnTo>
                  <a:pt x="3804393" y="0"/>
                </a:lnTo>
                <a:lnTo>
                  <a:pt x="3804393" y="2939079"/>
                </a:lnTo>
                <a:lnTo>
                  <a:pt x="0" y="29390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183213" y="4412868"/>
            <a:ext cx="5921573" cy="2514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Düşen bir arkadaşını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yerden kaldırıyorsun.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Sence bu akran zorbalığı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mı?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70604" y="2446354"/>
            <a:ext cx="5857245" cy="5478544"/>
          </a:xfrm>
          <a:custGeom>
            <a:avLst/>
            <a:gdLst/>
            <a:ahLst/>
            <a:cxnLst/>
            <a:rect r="r" b="b" t="t" l="l"/>
            <a:pathLst>
              <a:path h="5478544" w="5857245">
                <a:moveTo>
                  <a:pt x="0" y="0"/>
                </a:moveTo>
                <a:lnTo>
                  <a:pt x="5857245" y="0"/>
                </a:lnTo>
                <a:lnTo>
                  <a:pt x="5857245" y="5478544"/>
                </a:lnTo>
                <a:lnTo>
                  <a:pt x="0" y="54785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25365" y="1030753"/>
            <a:ext cx="7729865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2B2B2B"/>
                </a:solidFill>
                <a:latin typeface="Agrandir"/>
                <a:ea typeface="Agrandir"/>
                <a:cs typeface="Agrandir"/>
                <a:sym typeface="Agrandir"/>
              </a:rPr>
              <a:t>ZORBALIK;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25365" y="2756541"/>
            <a:ext cx="7729865" cy="5069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6322" indent="-518161" lvl="1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2B2B2B"/>
                </a:solidFill>
                <a:latin typeface="DejaVu Serif"/>
                <a:ea typeface="DejaVu Serif"/>
                <a:cs typeface="DejaVu Serif"/>
                <a:sym typeface="DejaVu Serif"/>
              </a:rPr>
              <a:t>Güç eşitliği yoktur,</a:t>
            </a:r>
          </a:p>
          <a:p>
            <a:pPr algn="l" marL="1036322" indent="-518161" lvl="1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2B2B2B"/>
                </a:solidFill>
                <a:latin typeface="DejaVu Serif"/>
                <a:ea typeface="DejaVu Serif"/>
                <a:cs typeface="DejaVu Serif"/>
                <a:sym typeface="DejaVu Serif"/>
              </a:rPr>
              <a:t>Süreklilik gösterir,</a:t>
            </a:r>
          </a:p>
          <a:p>
            <a:pPr algn="l" marL="1036322" indent="-518161" lvl="1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2B2B2B"/>
                </a:solidFill>
                <a:latin typeface="DejaVu Serif"/>
                <a:ea typeface="DejaVu Serif"/>
                <a:cs typeface="DejaVu Serif"/>
                <a:sym typeface="DejaVu Serif"/>
              </a:rPr>
              <a:t>Bilinçli ve kasıtlı olarak gerçekleşir</a:t>
            </a:r>
          </a:p>
          <a:p>
            <a:pPr algn="l" marL="1036322" indent="-518161" lvl="1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2B2B2B"/>
                </a:solidFill>
                <a:latin typeface="DejaVu Serif"/>
                <a:ea typeface="DejaVu Serif"/>
                <a:cs typeface="DejaVu Serif"/>
                <a:sym typeface="DejaVu Serif"/>
              </a:rPr>
              <a:t>Zarar vericidir,</a:t>
            </a:r>
          </a:p>
          <a:p>
            <a:pPr algn="l" marL="1036322" indent="-518161" lvl="1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2B2B2B"/>
                </a:solidFill>
                <a:latin typeface="DejaVu Serif"/>
                <a:ea typeface="DejaVu Serif"/>
                <a:cs typeface="DejaVu Serif"/>
                <a:sym typeface="DejaVu Serif"/>
              </a:rPr>
              <a:t>Rahatsız edicidir.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49737" y="2965641"/>
            <a:ext cx="16381858" cy="3233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BENİ DİNLEDİĞİNİZ İÇİN TEŞEKKÜR EDERİM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8087379" y="636141"/>
            <a:ext cx="2113241" cy="2113241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106030" y="6046135"/>
            <a:ext cx="9499538" cy="4240865"/>
          </a:xfrm>
          <a:custGeom>
            <a:avLst/>
            <a:gdLst/>
            <a:ahLst/>
            <a:cxnLst/>
            <a:rect r="r" b="b" t="t" l="l"/>
            <a:pathLst>
              <a:path h="4240865" w="9499538">
                <a:moveTo>
                  <a:pt x="0" y="0"/>
                </a:moveTo>
                <a:lnTo>
                  <a:pt x="9499537" y="0"/>
                </a:lnTo>
                <a:lnTo>
                  <a:pt x="9499537" y="4240865"/>
                </a:lnTo>
                <a:lnTo>
                  <a:pt x="0" y="42408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39174" y="5143500"/>
            <a:ext cx="7214776" cy="4907109"/>
          </a:xfrm>
          <a:custGeom>
            <a:avLst/>
            <a:gdLst/>
            <a:ahLst/>
            <a:cxnLst/>
            <a:rect r="r" b="b" t="t" l="l"/>
            <a:pathLst>
              <a:path h="4907109" w="7214776">
                <a:moveTo>
                  <a:pt x="0" y="0"/>
                </a:moveTo>
                <a:lnTo>
                  <a:pt x="7214776" y="0"/>
                </a:lnTo>
                <a:lnTo>
                  <a:pt x="7214776" y="4907109"/>
                </a:lnTo>
                <a:lnTo>
                  <a:pt x="0" y="49071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22858" y="1586161"/>
            <a:ext cx="11954850" cy="1419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479"/>
              </a:lnSpc>
              <a:spcBef>
                <a:spcPct val="0"/>
              </a:spcBef>
            </a:pPr>
            <a:r>
              <a:rPr lang="en-US" sz="7899">
                <a:solidFill>
                  <a:srgbClr val="2B2B2B"/>
                </a:solidFill>
                <a:latin typeface="Agrandir"/>
                <a:ea typeface="Agrandir"/>
                <a:cs typeface="Agrandir"/>
                <a:sym typeface="Agrandir"/>
              </a:rPr>
              <a:t>Akran Zorbalığında Roller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35627" y="3352773"/>
            <a:ext cx="4385262" cy="2070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b="true">
                <a:solidFill>
                  <a:srgbClr val="0CC0DF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ZORBA</a:t>
            </a:r>
            <a:r>
              <a:rPr lang="en-US" sz="3700" b="true">
                <a:solidFill>
                  <a:srgbClr val="2B2B2B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</a:p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2B2B2B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Kendisinden daha güçsüz arkadaşlarına zorbaca davranışlar sergileyen kişiye denir.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820889" y="3352773"/>
            <a:ext cx="4385262" cy="2070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b="true">
                <a:solidFill>
                  <a:srgbClr val="0CC0DF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MAĞDUR</a:t>
            </a:r>
          </a:p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2B2B2B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Zorba tarafından fiziksel, sözel, sosyal ya da siber zorbalığa maruz kalan kişilere denir.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575878" y="3473798"/>
            <a:ext cx="4385262" cy="136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b="true">
                <a:solidFill>
                  <a:srgbClr val="0CC0DF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İZLEYİCİ</a:t>
            </a:r>
          </a:p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2B2B2B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Zorbalık olayına şahit olan kişilere denir.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24564" y="3851345"/>
            <a:ext cx="2438872" cy="2584309"/>
          </a:xfrm>
          <a:custGeom>
            <a:avLst/>
            <a:gdLst/>
            <a:ahLst/>
            <a:cxnLst/>
            <a:rect r="r" b="b" t="t" l="l"/>
            <a:pathLst>
              <a:path h="2584309" w="2438872">
                <a:moveTo>
                  <a:pt x="0" y="0"/>
                </a:moveTo>
                <a:lnTo>
                  <a:pt x="2438872" y="0"/>
                </a:lnTo>
                <a:lnTo>
                  <a:pt x="2438872" y="2584310"/>
                </a:lnTo>
                <a:lnTo>
                  <a:pt x="0" y="25843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77944" y="1271419"/>
            <a:ext cx="3562315" cy="1855611"/>
          </a:xfrm>
          <a:custGeom>
            <a:avLst/>
            <a:gdLst/>
            <a:ahLst/>
            <a:cxnLst/>
            <a:rect r="r" b="b" t="t" l="l"/>
            <a:pathLst>
              <a:path h="1855611" w="3562315">
                <a:moveTo>
                  <a:pt x="0" y="0"/>
                </a:moveTo>
                <a:lnTo>
                  <a:pt x="3562314" y="0"/>
                </a:lnTo>
                <a:lnTo>
                  <a:pt x="3562314" y="1855611"/>
                </a:lnTo>
                <a:lnTo>
                  <a:pt x="0" y="18556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68800" y="700980"/>
            <a:ext cx="4469251" cy="2974083"/>
          </a:xfrm>
          <a:custGeom>
            <a:avLst/>
            <a:gdLst/>
            <a:ahLst/>
            <a:cxnLst/>
            <a:rect r="r" b="b" t="t" l="l"/>
            <a:pathLst>
              <a:path h="2974083" w="4469251">
                <a:moveTo>
                  <a:pt x="0" y="0"/>
                </a:moveTo>
                <a:lnTo>
                  <a:pt x="4469251" y="0"/>
                </a:lnTo>
                <a:lnTo>
                  <a:pt x="4469251" y="2974083"/>
                </a:lnTo>
                <a:lnTo>
                  <a:pt x="0" y="2974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66470" y="3031780"/>
            <a:ext cx="5217309" cy="2468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2"/>
              </a:lnSpc>
            </a:pPr>
            <a:r>
              <a:rPr lang="en-US" sz="4402" b="true">
                <a:solidFill>
                  <a:srgbClr val="0CC0DF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YANDAŞLAR</a:t>
            </a:r>
            <a:r>
              <a:rPr lang="en-US" sz="4402" b="true">
                <a:solidFill>
                  <a:srgbClr val="2B2B2B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</a:p>
          <a:p>
            <a:pPr algn="ctr">
              <a:lnSpc>
                <a:spcPts val="3331"/>
              </a:lnSpc>
            </a:pPr>
            <a:r>
              <a:rPr lang="en-US" sz="2379" b="true">
                <a:solidFill>
                  <a:srgbClr val="2B2B2B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Zorbalığı direkt kendileri başlatmaz ancak zorbaca davranışlarda etkin bir şekilde rol alırlar.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694771" y="3964888"/>
            <a:ext cx="5217309" cy="3003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CC0DF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DESTEKLEYENLER</a:t>
            </a:r>
          </a:p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2B2B2B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Zorbalık yapan öğrencileri açık bir şekilde desteklemezler ancak içten içe zorbalıktan hoşlanırlar YA DA</a:t>
            </a:r>
            <a:r>
              <a:rPr lang="en-US" sz="2000" b="true">
                <a:solidFill>
                  <a:srgbClr val="2B2B2B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Zorbalık yapan öğrencileri desteklerler ancak zorbaca davranışlarda etkin bir şekilde rol almazlar.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293296" y="6535737"/>
            <a:ext cx="5701408" cy="3128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b="true">
                <a:solidFill>
                  <a:srgbClr val="0CC0DF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KORUYUCULARLAR</a:t>
            </a:r>
            <a:r>
              <a:rPr lang="en-US" sz="3700" b="true">
                <a:solidFill>
                  <a:srgbClr val="2B2B2B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</a:p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2B2B2B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Zorbalık davranışlarından hoşlanmazlar, bu olaya maruz kalan öğrencilere yardım edilmesi gerektiğini düşünürler ancak yardım etmezler YA DA Zorbalık davranışlarından hoşlanmazlar, bu olaya maruz kalan öğrencilere aktif olarak yardım ederler.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7327" y="2519081"/>
            <a:ext cx="6907145" cy="868440"/>
            <a:chOff x="0" y="0"/>
            <a:chExt cx="9209527" cy="11579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24235" cy="1157920"/>
            </a:xfrm>
            <a:custGeom>
              <a:avLst/>
              <a:gdLst/>
              <a:ahLst/>
              <a:cxnLst/>
              <a:rect r="r" b="b" t="t" l="l"/>
              <a:pathLst>
                <a:path h="1157920" w="1124235">
                  <a:moveTo>
                    <a:pt x="0" y="0"/>
                  </a:moveTo>
                  <a:lnTo>
                    <a:pt x="1124235" y="0"/>
                  </a:lnTo>
                  <a:lnTo>
                    <a:pt x="1124235" y="1157920"/>
                  </a:lnTo>
                  <a:lnTo>
                    <a:pt x="0" y="1157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1634311" y="147159"/>
              <a:ext cx="7575216" cy="7302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2B2B2B"/>
                  </a:solidFill>
                  <a:latin typeface="Agrandir"/>
                  <a:ea typeface="Agrandir"/>
                  <a:cs typeface="Agrandir"/>
                  <a:sym typeface="Agrandir"/>
                </a:rPr>
                <a:t>FİZİKSEL ZORBALIK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351305" y="216374"/>
              <a:ext cx="421625" cy="6013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b="true" sz="2399">
                  <a:solidFill>
                    <a:srgbClr val="2B2B2B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1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29442" y="2519081"/>
            <a:ext cx="6907145" cy="868440"/>
            <a:chOff x="0" y="0"/>
            <a:chExt cx="9209527" cy="115792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1634311" y="147159"/>
              <a:ext cx="7575216" cy="7302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2B2B2B"/>
                  </a:solidFill>
                  <a:latin typeface="Agrandir"/>
                  <a:ea typeface="Agrandir"/>
                  <a:cs typeface="Agrandir"/>
                  <a:sym typeface="Agrandir"/>
                </a:rPr>
                <a:t>SÖZEL ZORBALIK</a:t>
              </a:r>
            </a:p>
          </p:txBody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24235" cy="1157920"/>
            </a:xfrm>
            <a:custGeom>
              <a:avLst/>
              <a:gdLst/>
              <a:ahLst/>
              <a:cxnLst/>
              <a:rect r="r" b="b" t="t" l="l"/>
              <a:pathLst>
                <a:path h="1157920" w="1124235">
                  <a:moveTo>
                    <a:pt x="0" y="0"/>
                  </a:moveTo>
                  <a:lnTo>
                    <a:pt x="1124235" y="0"/>
                  </a:lnTo>
                  <a:lnTo>
                    <a:pt x="1124235" y="1157920"/>
                  </a:lnTo>
                  <a:lnTo>
                    <a:pt x="0" y="1157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51305" y="153298"/>
              <a:ext cx="421625" cy="7084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b="true" sz="2799">
                  <a:solidFill>
                    <a:srgbClr val="2B2B2B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2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45840" y="5788118"/>
            <a:ext cx="6907145" cy="868440"/>
            <a:chOff x="0" y="0"/>
            <a:chExt cx="9209527" cy="1157920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1634311" y="147159"/>
              <a:ext cx="7575216" cy="7302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2B2B2B"/>
                  </a:solidFill>
                  <a:latin typeface="Agrandir"/>
                  <a:ea typeface="Agrandir"/>
                  <a:cs typeface="Agrandir"/>
                  <a:sym typeface="Agrandir"/>
                </a:rPr>
                <a:t>SOSYAL ZORBALIK</a:t>
              </a:r>
            </a:p>
          </p:txBody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24235" cy="1157920"/>
            </a:xfrm>
            <a:custGeom>
              <a:avLst/>
              <a:gdLst/>
              <a:ahLst/>
              <a:cxnLst/>
              <a:rect r="r" b="b" t="t" l="l"/>
              <a:pathLst>
                <a:path h="1157920" w="1124235">
                  <a:moveTo>
                    <a:pt x="0" y="0"/>
                  </a:moveTo>
                  <a:lnTo>
                    <a:pt x="1124235" y="0"/>
                  </a:lnTo>
                  <a:lnTo>
                    <a:pt x="1124235" y="1157920"/>
                  </a:lnTo>
                  <a:lnTo>
                    <a:pt x="0" y="1157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351305" y="153298"/>
              <a:ext cx="421625" cy="7084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b="true" sz="2799">
                  <a:solidFill>
                    <a:srgbClr val="2B2B2B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3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144000" y="6222338"/>
            <a:ext cx="6907145" cy="868440"/>
            <a:chOff x="0" y="0"/>
            <a:chExt cx="9209527" cy="11579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1634311" y="147159"/>
              <a:ext cx="7575216" cy="7302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2B2B2B"/>
                  </a:solidFill>
                  <a:latin typeface="Agrandir"/>
                  <a:ea typeface="Agrandir"/>
                  <a:cs typeface="Agrandir"/>
                  <a:sym typeface="Agrandir"/>
                </a:rPr>
                <a:t>SİBER ZORBALIK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24235" cy="1157920"/>
            </a:xfrm>
            <a:custGeom>
              <a:avLst/>
              <a:gdLst/>
              <a:ahLst/>
              <a:cxnLst/>
              <a:rect r="r" b="b" t="t" l="l"/>
              <a:pathLst>
                <a:path h="1157920" w="1124235">
                  <a:moveTo>
                    <a:pt x="0" y="0"/>
                  </a:moveTo>
                  <a:lnTo>
                    <a:pt x="1124235" y="0"/>
                  </a:lnTo>
                  <a:lnTo>
                    <a:pt x="1124235" y="1157920"/>
                  </a:lnTo>
                  <a:lnTo>
                    <a:pt x="0" y="1157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351305" y="183354"/>
              <a:ext cx="421625" cy="667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b="true" sz="2699">
                  <a:solidFill>
                    <a:srgbClr val="2B2B2B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4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9706206" y="7090778"/>
            <a:ext cx="4161792" cy="2769483"/>
          </a:xfrm>
          <a:custGeom>
            <a:avLst/>
            <a:gdLst/>
            <a:ahLst/>
            <a:cxnLst/>
            <a:rect r="r" b="b" t="t" l="l"/>
            <a:pathLst>
              <a:path h="2769483" w="4161792">
                <a:moveTo>
                  <a:pt x="0" y="0"/>
                </a:moveTo>
                <a:lnTo>
                  <a:pt x="4161792" y="0"/>
                </a:lnTo>
                <a:lnTo>
                  <a:pt x="4161792" y="2769483"/>
                </a:lnTo>
                <a:lnTo>
                  <a:pt x="0" y="27694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177436" y="3387521"/>
            <a:ext cx="3728053" cy="2087710"/>
          </a:xfrm>
          <a:custGeom>
            <a:avLst/>
            <a:gdLst/>
            <a:ahLst/>
            <a:cxnLst/>
            <a:rect r="r" b="b" t="t" l="l"/>
            <a:pathLst>
              <a:path h="2087710" w="3728053">
                <a:moveTo>
                  <a:pt x="0" y="0"/>
                </a:moveTo>
                <a:lnTo>
                  <a:pt x="3728053" y="0"/>
                </a:lnTo>
                <a:lnTo>
                  <a:pt x="3728053" y="2087710"/>
                </a:lnTo>
                <a:lnTo>
                  <a:pt x="0" y="20877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28700" y="6899818"/>
            <a:ext cx="5880057" cy="3151403"/>
          </a:xfrm>
          <a:custGeom>
            <a:avLst/>
            <a:gdLst/>
            <a:ahLst/>
            <a:cxnLst/>
            <a:rect r="r" b="b" t="t" l="l"/>
            <a:pathLst>
              <a:path h="3151403" w="5880057">
                <a:moveTo>
                  <a:pt x="0" y="0"/>
                </a:moveTo>
                <a:lnTo>
                  <a:pt x="5880057" y="0"/>
                </a:lnTo>
                <a:lnTo>
                  <a:pt x="5880057" y="3151403"/>
                </a:lnTo>
                <a:lnTo>
                  <a:pt x="0" y="31514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4598935" y="1081931"/>
            <a:ext cx="10214543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2B2B2B"/>
                </a:solidFill>
                <a:latin typeface="Agrandir"/>
                <a:ea typeface="Agrandir"/>
                <a:cs typeface="Agrandir"/>
                <a:sym typeface="Agrandir"/>
              </a:rPr>
              <a:t>AKRAN ZORBALIĞININ ÇEŞİTLERİ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1059140" y="3264222"/>
            <a:ext cx="3076865" cy="3076865"/>
          </a:xfrm>
          <a:custGeom>
            <a:avLst/>
            <a:gdLst/>
            <a:ahLst/>
            <a:cxnLst/>
            <a:rect r="r" b="b" t="t" l="l"/>
            <a:pathLst>
              <a:path h="3076865" w="3076865">
                <a:moveTo>
                  <a:pt x="0" y="0"/>
                </a:moveTo>
                <a:lnTo>
                  <a:pt x="3076865" y="0"/>
                </a:lnTo>
                <a:lnTo>
                  <a:pt x="3076865" y="3076865"/>
                </a:lnTo>
                <a:lnTo>
                  <a:pt x="0" y="30768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01921" y="2917845"/>
            <a:ext cx="6345486" cy="4451311"/>
          </a:xfrm>
          <a:custGeom>
            <a:avLst/>
            <a:gdLst/>
            <a:ahLst/>
            <a:cxnLst/>
            <a:rect r="r" b="b" t="t" l="l"/>
            <a:pathLst>
              <a:path h="4451311" w="6345486">
                <a:moveTo>
                  <a:pt x="0" y="0"/>
                </a:moveTo>
                <a:lnTo>
                  <a:pt x="6345486" y="0"/>
                </a:lnTo>
                <a:lnTo>
                  <a:pt x="6345486" y="4451310"/>
                </a:lnTo>
                <a:lnTo>
                  <a:pt x="0" y="44513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94587" y="3322661"/>
            <a:ext cx="5393995" cy="723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4"/>
              </a:lnSpc>
              <a:spcBef>
                <a:spcPct val="0"/>
              </a:spcBef>
            </a:pPr>
            <a:r>
              <a:rPr lang="en-US" sz="3995">
                <a:solidFill>
                  <a:srgbClr val="FF3131"/>
                </a:solidFill>
                <a:latin typeface="Agrandir"/>
                <a:ea typeface="Agrandir"/>
                <a:cs typeface="Agrandir"/>
                <a:sym typeface="Agrandir"/>
              </a:rPr>
              <a:t>FİZİKSEL ZORBALIK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589448" y="4426077"/>
            <a:ext cx="4773512" cy="2309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B2B2B"/>
                </a:solidFill>
                <a:latin typeface="Agrandir"/>
                <a:ea typeface="Agrandir"/>
                <a:cs typeface="Agrandir"/>
                <a:sym typeface="Agrandir"/>
              </a:rPr>
              <a:t>Vurma, tekme atma, eşyalara zarar verme, saç çekme, haraç kesme gibi davranışlar... 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199577" y="2557141"/>
            <a:ext cx="5437776" cy="5437776"/>
          </a:xfrm>
          <a:custGeom>
            <a:avLst/>
            <a:gdLst/>
            <a:ahLst/>
            <a:cxnLst/>
            <a:rect r="r" b="b" t="t" l="l"/>
            <a:pathLst>
              <a:path h="5437776" w="5437776">
                <a:moveTo>
                  <a:pt x="0" y="0"/>
                </a:moveTo>
                <a:lnTo>
                  <a:pt x="5437776" y="0"/>
                </a:lnTo>
                <a:lnTo>
                  <a:pt x="5437776" y="5437775"/>
                </a:lnTo>
                <a:lnTo>
                  <a:pt x="0" y="54377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45183" y="3350528"/>
            <a:ext cx="4963511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FF3131"/>
                </a:solidFill>
                <a:latin typeface="Agrandir"/>
                <a:ea typeface="Agrandir"/>
                <a:cs typeface="Agrandir"/>
                <a:sym typeface="Agrandir"/>
              </a:rPr>
              <a:t>SÖZEL ZORBALIK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41848" y="4578477"/>
            <a:ext cx="4864281" cy="2309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B2B2B"/>
                </a:solidFill>
                <a:latin typeface="Agrandir"/>
                <a:ea typeface="Agrandir"/>
                <a:cs typeface="Agrandir"/>
                <a:sym typeface="Agrandir"/>
              </a:rPr>
              <a:t>Alay etme, küfür etme, hakaret etme, aşağılama, tehdit etme gibi davranışlar....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3998441"/>
            <a:ext cx="6907327" cy="3917243"/>
          </a:xfrm>
          <a:custGeom>
            <a:avLst/>
            <a:gdLst/>
            <a:ahLst/>
            <a:cxnLst/>
            <a:rect r="r" b="b" t="t" l="l"/>
            <a:pathLst>
              <a:path h="3917243" w="6907327">
                <a:moveTo>
                  <a:pt x="0" y="0"/>
                </a:moveTo>
                <a:lnTo>
                  <a:pt x="6907327" y="0"/>
                </a:lnTo>
                <a:lnTo>
                  <a:pt x="6907327" y="3917242"/>
                </a:lnTo>
                <a:lnTo>
                  <a:pt x="0" y="3917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32744" y="3006361"/>
            <a:ext cx="6288710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FF3131"/>
                </a:solidFill>
                <a:latin typeface="Agrandir"/>
                <a:ea typeface="Agrandir"/>
                <a:cs typeface="Agrandir"/>
                <a:sym typeface="Agrandir"/>
              </a:rPr>
              <a:t>SOSYAL ZORBALIK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103804" y="3989599"/>
            <a:ext cx="4546590" cy="3433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B2B2B"/>
                </a:solidFill>
                <a:latin typeface="Agrandir"/>
                <a:ea typeface="Agrandir"/>
                <a:cs typeface="Agrandir"/>
                <a:sym typeface="Agrandir"/>
              </a:rPr>
              <a:t>Yokmuş gibi davranma, dışlama, dedikodu yapma, utandırma, ayrımcılık yapma, oyunlara almama gibi davranışlar...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404830" y="3012239"/>
            <a:ext cx="6467623" cy="4844474"/>
          </a:xfrm>
          <a:custGeom>
            <a:avLst/>
            <a:gdLst/>
            <a:ahLst/>
            <a:cxnLst/>
            <a:rect r="r" b="b" t="t" l="l"/>
            <a:pathLst>
              <a:path h="4844474" w="6467623">
                <a:moveTo>
                  <a:pt x="0" y="0"/>
                </a:moveTo>
                <a:lnTo>
                  <a:pt x="6467623" y="0"/>
                </a:lnTo>
                <a:lnTo>
                  <a:pt x="6467623" y="4844475"/>
                </a:lnTo>
                <a:lnTo>
                  <a:pt x="0" y="484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51229" y="2597902"/>
            <a:ext cx="6288710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FF3131"/>
                </a:solidFill>
                <a:latin typeface="Agrandir"/>
                <a:ea typeface="Agrandir"/>
                <a:cs typeface="Agrandir"/>
                <a:sym typeface="Agrandir"/>
              </a:rPr>
              <a:t>SİBER ZORBALIK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698702" y="3646317"/>
            <a:ext cx="4909665" cy="2871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B2B2B"/>
                </a:solidFill>
                <a:latin typeface="Agrandir"/>
                <a:ea typeface="Agrandir"/>
                <a:cs typeface="Agrandir"/>
                <a:sym typeface="Agrandir"/>
              </a:rPr>
              <a:t>Kötü yorum yazma, fotoğraf ya da videosunu izinsiz çekmek veya paylaşmak gibi davranışlar....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DAGi1DQ2k-g</dc:identifier>
  <dcterms:modified xsi:type="dcterms:W3CDTF">2011-08-01T06:04:30Z</dcterms:modified>
  <cp:revision>1</cp:revision>
  <dc:title>BENİ DİNLEDİĞİNİZ İÇİN TEŞEKKÜR EDERİM</dc:title>
</cp:coreProperties>
</file>